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5"/>
  </p:notesMasterIdLst>
  <p:sldIdLst>
    <p:sldId id="256" r:id="rId2"/>
    <p:sldId id="257" r:id="rId3"/>
    <p:sldId id="275" r:id="rId4"/>
    <p:sldId id="274" r:id="rId5"/>
    <p:sldId id="293" r:id="rId6"/>
    <p:sldId id="289" r:id="rId7"/>
    <p:sldId id="290" r:id="rId8"/>
    <p:sldId id="291" r:id="rId9"/>
    <p:sldId id="292" r:id="rId10"/>
    <p:sldId id="277" r:id="rId11"/>
    <p:sldId id="279" r:id="rId12"/>
    <p:sldId id="286" r:id="rId13"/>
    <p:sldId id="263" r:id="rId14"/>
    <p:sldId id="296" r:id="rId15"/>
    <p:sldId id="294" r:id="rId16"/>
    <p:sldId id="295" r:id="rId17"/>
    <p:sldId id="281" r:id="rId18"/>
    <p:sldId id="283" r:id="rId19"/>
    <p:sldId id="287" r:id="rId20"/>
    <p:sldId id="288" r:id="rId21"/>
    <p:sldId id="285" r:id="rId22"/>
    <p:sldId id="297" r:id="rId23"/>
    <p:sldId id="269" r:id="rId24"/>
  </p:sldIdLst>
  <p:sldSz cx="9144000" cy="6858000" type="screen4x3"/>
  <p:notesSz cx="6858000" cy="9144000"/>
  <p:embeddedFontLst>
    <p:embeddedFont>
      <p:font typeface="Myriad Pro" panose="020B050303040302020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E9A31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9B572E-1ECC-4722-B560-CE8C7626EA3C}" type="datetimeFigureOut">
              <a:rPr lang="en-US" smtClean="0"/>
              <a:t>7/22/2026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EF4971-2FA9-4FAC-9E13-3C1FF8E26ADF}" type="slidenum">
              <a:rPr lang="en-US" smtClean="0"/>
              <a:t>‹#›</a:t>
            </a:fld>
            <a:endParaRPr lang="en-US"/>
          </a:p>
        </p:txBody>
      </p:sp>
    </p:spTree>
    <p:extLst>
      <p:ext uri="{BB962C8B-B14F-4D97-AF65-F5344CB8AC3E}">
        <p14:creationId xmlns:p14="http://schemas.microsoft.com/office/powerpoint/2010/main" val="1256829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hasCustomPrompt="1"/>
          </p:nvPr>
        </p:nvSpPr>
        <p:spPr>
          <a:xfrm>
            <a:off x="1371600" y="3445793"/>
            <a:ext cx="6400800" cy="1383243"/>
          </a:xfrm>
        </p:spPr>
        <p:txBody>
          <a:bodyPr>
            <a:normAutofit/>
          </a:bodyPr>
          <a:lstStyle>
            <a:lvl1pPr marL="0" indent="0" algn="ctr">
              <a:spcBef>
                <a:spcPts val="0"/>
              </a:spcBef>
              <a:buNone/>
              <a:defRPr sz="2000" i="1" baseline="0">
                <a:solidFill>
                  <a:schemeClr val="bg1"/>
                </a:solidFill>
                <a:latin typeface="Minion Pro" pitchFamily="18" charset="0"/>
                <a:cs typeface="Minion Pro"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Support headline goes here. One or two lines.</a:t>
            </a:r>
          </a:p>
        </p:txBody>
      </p:sp>
      <p:sp>
        <p:nvSpPr>
          <p:cNvPr id="9" name="Title 1"/>
          <p:cNvSpPr>
            <a:spLocks noGrp="1"/>
          </p:cNvSpPr>
          <p:nvPr>
            <p:ph type="ctrTitle" hasCustomPrompt="1"/>
          </p:nvPr>
        </p:nvSpPr>
        <p:spPr>
          <a:xfrm>
            <a:off x="685800" y="501947"/>
            <a:ext cx="7772400" cy="1470025"/>
          </a:xfrm>
        </p:spPr>
        <p:txBody>
          <a:bodyPr>
            <a:normAutofit/>
          </a:bodyPr>
          <a:lstStyle>
            <a:lvl1pPr>
              <a:defRPr sz="1800" b="1" cap="all">
                <a:solidFill>
                  <a:srgbClr val="FFCC00"/>
                </a:solidFill>
                <a:latin typeface="Myriad Pro" pitchFamily="34" charset="0"/>
                <a:cs typeface="Myriad Pro" pitchFamily="34" charset="0"/>
              </a:defRPr>
            </a:lvl1pPr>
          </a:lstStyle>
          <a:p>
            <a:r>
              <a:rPr lang="en-US" dirty="0"/>
              <a:t>CLICK TO EDIT DEPARTMENT NAME HERE</a:t>
            </a:r>
          </a:p>
        </p:txBody>
      </p:sp>
      <p:sp>
        <p:nvSpPr>
          <p:cNvPr id="20" name="Text Placeholder 18"/>
          <p:cNvSpPr>
            <a:spLocks noGrp="1"/>
          </p:cNvSpPr>
          <p:nvPr>
            <p:ph type="body" sz="quarter" idx="10" hasCustomPrompt="1"/>
          </p:nvPr>
        </p:nvSpPr>
        <p:spPr>
          <a:xfrm>
            <a:off x="1371600" y="2468052"/>
            <a:ext cx="6400800" cy="860453"/>
          </a:xfrm>
        </p:spPr>
        <p:txBody>
          <a:bodyPr>
            <a:normAutofit/>
          </a:bodyPr>
          <a:lstStyle>
            <a:lvl1pPr marL="0" indent="0" algn="ctr">
              <a:buNone/>
              <a:defRPr sz="5400" b="1" cap="all" baseline="0">
                <a:solidFill>
                  <a:srgbClr val="FFFFFF"/>
                </a:solidFill>
                <a:latin typeface="Myriad Pro" pitchFamily="34" charset="0"/>
                <a:cs typeface="Myriad Pro" pitchFamily="34" charset="0"/>
              </a:defRPr>
            </a:lvl1pPr>
          </a:lstStyle>
          <a:p>
            <a:pPr lvl="0"/>
            <a:r>
              <a:rPr lang="en-US" dirty="0"/>
              <a:t>TITLE GOES HERE</a:t>
            </a:r>
          </a:p>
        </p:txBody>
      </p:sp>
      <p:pic>
        <p:nvPicPr>
          <p:cNvPr id="6" name="Picture 6" descr="LUC_reversed_color_notag.t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41775" y="5105400"/>
            <a:ext cx="1060450"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242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0845" y="2912970"/>
            <a:ext cx="7972380" cy="3213193"/>
          </a:xfrm>
        </p:spPr>
        <p:txBody>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a:latin typeface="Myriad Pro" pitchFamily="34" charset="0"/>
                <a:cs typeface="Myriad Pro" pitchFamily="34" charset="0"/>
              </a:defRPr>
            </a:lvl1pPr>
          </a:lstStyle>
          <a:p>
            <a:pPr eaLnBrk="1" hangingPunct="1"/>
            <a:r>
              <a:rPr lang="en-US" sz="3000" dirty="0">
                <a:cs typeface="Arial" charset="0"/>
              </a:rPr>
              <a:t>Chapter or point No. 1</a:t>
            </a:r>
          </a:p>
          <a:p>
            <a:pPr eaLnBrk="1" hangingPunct="1"/>
            <a:r>
              <a:rPr lang="en-US" sz="3000" dirty="0">
                <a:cs typeface="Arial" charset="0"/>
              </a:rPr>
              <a:t>Chapter or point No. 2</a:t>
            </a:r>
          </a:p>
          <a:p>
            <a:pPr eaLnBrk="1" hangingPunct="1"/>
            <a:r>
              <a:rPr lang="en-US" sz="3000" dirty="0">
                <a:cs typeface="Arial" charset="0"/>
              </a:rPr>
              <a:t>Chapter or point No. 3</a:t>
            </a:r>
          </a:p>
        </p:txBody>
      </p:sp>
      <p:pic>
        <p:nvPicPr>
          <p:cNvPr id="7" name="Picture 6"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286512"/>
          </a:xfrm>
          <a:prstGeom prst="rect">
            <a:avLst/>
          </a:prstGeom>
        </p:spPr>
      </p:pic>
      <p:sp>
        <p:nvSpPr>
          <p:cNvPr id="9" name="Title 1"/>
          <p:cNvSpPr>
            <a:spLocks noGrp="1"/>
          </p:cNvSpPr>
          <p:nvPr>
            <p:ph type="title" hasCustomPrompt="1"/>
          </p:nvPr>
        </p:nvSpPr>
        <p:spPr>
          <a:xfrm>
            <a:off x="610846" y="1769970"/>
            <a:ext cx="7972378" cy="1143000"/>
          </a:xfrm>
        </p:spPr>
        <p:txBody>
          <a:bodyPr>
            <a:normAutofit/>
          </a:bodyPr>
          <a:lstStyle>
            <a:lvl1pPr algn="l">
              <a:defRPr sz="3600" b="1" cap="all">
                <a:solidFill>
                  <a:srgbClr val="800000"/>
                </a:solidFill>
                <a:latin typeface="Myriad Pro" pitchFamily="34" charset="0"/>
                <a:cs typeface="Myriad Pro" pitchFamily="34" charset="0"/>
              </a:defRPr>
            </a:lvl1pPr>
          </a:lstStyle>
          <a:p>
            <a:r>
              <a:rPr lang="en-US" dirty="0"/>
              <a:t>Overview/summary</a:t>
            </a:r>
          </a:p>
        </p:txBody>
      </p:sp>
      <p:sp>
        <p:nvSpPr>
          <p:cNvPr id="6" name="Text Placeholder 21"/>
          <p:cNvSpPr>
            <a:spLocks noGrp="1"/>
          </p:cNvSpPr>
          <p:nvPr>
            <p:ph type="body" sz="quarter" idx="13" hasCustomPrompt="1"/>
          </p:nvPr>
        </p:nvSpPr>
        <p:spPr>
          <a:xfrm>
            <a:off x="533400" y="6411503"/>
            <a:ext cx="3932237"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1948370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and Image">
    <p:spTree>
      <p:nvGrpSpPr>
        <p:cNvPr id="1" name=""/>
        <p:cNvGrpSpPr/>
        <p:nvPr/>
      </p:nvGrpSpPr>
      <p:grpSpPr>
        <a:xfrm>
          <a:off x="0" y="0"/>
          <a:ext cx="0" cy="0"/>
          <a:chOff x="0" y="0"/>
          <a:chExt cx="0" cy="0"/>
        </a:xfrm>
      </p:grpSpPr>
      <p:pic>
        <p:nvPicPr>
          <p:cNvPr id="7"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0" y="2667000"/>
            <a:ext cx="9144000" cy="192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722313" y="3321284"/>
            <a:ext cx="7772400"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3" name="Text Placeholder 2"/>
          <p:cNvSpPr>
            <a:spLocks noGrp="1"/>
          </p:cNvSpPr>
          <p:nvPr>
            <p:ph type="body" idx="1" hasCustomPrompt="1"/>
          </p:nvPr>
        </p:nvSpPr>
        <p:spPr>
          <a:xfrm>
            <a:off x="722313" y="2826668"/>
            <a:ext cx="7772400"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4" name="Footer Placeholder 4"/>
          <p:cNvSpPr>
            <a:spLocks noGrp="1"/>
          </p:cNvSpPr>
          <p:nvPr>
            <p:ph type="ftr" sz="quarter" idx="11"/>
          </p:nvPr>
        </p:nvSpPr>
        <p:spPr>
          <a:xfrm>
            <a:off x="761999" y="5072529"/>
            <a:ext cx="7732713" cy="365125"/>
          </a:xfrm>
        </p:spPr>
        <p:txBody>
          <a:bodyPr lIns="0" tIns="137160" bIns="0"/>
          <a:lstStyle>
            <a:lvl1pPr>
              <a:defRPr sz="1600">
                <a:latin typeface="Myriad Pro" pitchFamily="34" charset="0"/>
                <a:cs typeface="Myriad Pro" pitchFamily="34" charset="0"/>
              </a:defRPr>
            </a:lvl1pPr>
          </a:lstStyle>
          <a:p>
            <a:pPr algn="l"/>
            <a:r>
              <a:rPr lang="en-US" i="1" dirty="0">
                <a:solidFill>
                  <a:srgbClr val="999999"/>
                </a:solidFill>
              </a:rPr>
              <a:t>NOTE: Option1 for chapter slide—over a full-bleed image</a:t>
            </a:r>
          </a:p>
          <a:p>
            <a:endParaRPr lang="en-US" dirty="0"/>
          </a:p>
        </p:txBody>
      </p:sp>
      <p:sp>
        <p:nvSpPr>
          <p:cNvPr id="20" name="Text Placeholder 16"/>
          <p:cNvSpPr>
            <a:spLocks noGrp="1"/>
          </p:cNvSpPr>
          <p:nvPr>
            <p:ph type="body" sz="quarter" idx="12" hasCustomPrompt="1"/>
          </p:nvPr>
        </p:nvSpPr>
        <p:spPr>
          <a:xfrm>
            <a:off x="722313" y="3984112"/>
            <a:ext cx="7772400"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Tree>
    <p:extLst>
      <p:ext uri="{BB962C8B-B14F-4D97-AF65-F5344CB8AC3E}">
        <p14:creationId xmlns:p14="http://schemas.microsoft.com/office/powerpoint/2010/main" val="4062689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and Text only">
    <p:spTree>
      <p:nvGrpSpPr>
        <p:cNvPr id="1" name=""/>
        <p:cNvGrpSpPr/>
        <p:nvPr/>
      </p:nvGrpSpPr>
      <p:grpSpPr>
        <a:xfrm>
          <a:off x="0" y="0"/>
          <a:ext cx="0" cy="0"/>
          <a:chOff x="0" y="0"/>
          <a:chExt cx="0" cy="0"/>
        </a:xfrm>
      </p:grpSpPr>
      <p:pic>
        <p:nvPicPr>
          <p:cNvPr id="8" name="Picture 7" descr="checkersMaroonFinal2.jpg"/>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533400" y="459350"/>
            <a:ext cx="8074152" cy="585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2"/>
          <p:cNvSpPr>
            <a:spLocks noGrp="1"/>
          </p:cNvSpPr>
          <p:nvPr>
            <p:ph type="body" idx="1" hasCustomPrompt="1"/>
          </p:nvPr>
        </p:nvSpPr>
        <p:spPr>
          <a:xfrm>
            <a:off x="1239343" y="2335052"/>
            <a:ext cx="6647389" cy="481343"/>
          </a:xfrm>
        </p:spPr>
        <p:txBody>
          <a:bodyPr lIns="0" rIns="91440" anchor="b">
            <a:normAutofit/>
          </a:bodyPr>
          <a:lstStyle>
            <a:lvl1pPr marL="0" indent="0">
              <a:buNone/>
              <a:defRPr sz="1700" b="1" cap="all" baseline="0">
                <a:solidFill>
                  <a:srgbClr val="FFCC00"/>
                </a:solidFill>
                <a:latin typeface="Myriad Pro" pitchFamily="34" charset="0"/>
                <a:cs typeface="Myriad Pro"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Chapter 1</a:t>
            </a:r>
          </a:p>
        </p:txBody>
      </p:sp>
      <p:sp>
        <p:nvSpPr>
          <p:cNvPr id="16" name="Title 1"/>
          <p:cNvSpPr>
            <a:spLocks noGrp="1"/>
          </p:cNvSpPr>
          <p:nvPr>
            <p:ph type="title" hasCustomPrompt="1"/>
          </p:nvPr>
        </p:nvSpPr>
        <p:spPr>
          <a:xfrm>
            <a:off x="1239343" y="2973056"/>
            <a:ext cx="6647389" cy="683163"/>
          </a:xfrm>
        </p:spPr>
        <p:txBody>
          <a:bodyPr lIns="0" rIns="91440" anchor="t">
            <a:normAutofit/>
          </a:bodyPr>
          <a:lstStyle>
            <a:lvl1pPr algn="l">
              <a:defRPr sz="3600" b="1" cap="all">
                <a:solidFill>
                  <a:schemeClr val="bg1"/>
                </a:solidFill>
                <a:latin typeface="Myriad Pro" pitchFamily="34" charset="0"/>
                <a:cs typeface="Myriad Pro" pitchFamily="34" charset="0"/>
              </a:defRPr>
            </a:lvl1pPr>
          </a:lstStyle>
          <a:p>
            <a:r>
              <a:rPr lang="en-US" dirty="0"/>
              <a:t>Headline goes here</a:t>
            </a:r>
          </a:p>
        </p:txBody>
      </p:sp>
      <p:sp>
        <p:nvSpPr>
          <p:cNvPr id="18" name="Text Placeholder 16"/>
          <p:cNvSpPr>
            <a:spLocks noGrp="1"/>
          </p:cNvSpPr>
          <p:nvPr>
            <p:ph type="body" sz="quarter" idx="12" hasCustomPrompt="1"/>
          </p:nvPr>
        </p:nvSpPr>
        <p:spPr>
          <a:xfrm>
            <a:off x="1239343" y="3676852"/>
            <a:ext cx="6647389" cy="348060"/>
          </a:xfrm>
        </p:spPr>
        <p:txBody>
          <a:bodyPr lIns="0">
            <a:noAutofit/>
          </a:bodyPr>
          <a:lstStyle>
            <a:lvl1pPr marL="0" indent="0">
              <a:buNone/>
              <a:defRPr sz="1800" i="1" baseline="0">
                <a:solidFill>
                  <a:srgbClr val="FFFFFF"/>
                </a:solidFill>
                <a:latin typeface="Minion Pro" pitchFamily="18" charset="0"/>
                <a:cs typeface="Minion Pro" pitchFamily="18" charset="0"/>
              </a:defRPr>
            </a:lvl1pPr>
          </a:lstStyle>
          <a:p>
            <a:pPr lvl="0"/>
            <a:r>
              <a:rPr lang="en-US" dirty="0"/>
              <a:t>Support headline goes here, if desired</a:t>
            </a:r>
          </a:p>
        </p:txBody>
      </p:sp>
      <p:sp>
        <p:nvSpPr>
          <p:cNvPr id="20" name="Footer Placeholder 4"/>
          <p:cNvSpPr>
            <a:spLocks noGrp="1"/>
          </p:cNvSpPr>
          <p:nvPr>
            <p:ph type="ftr" sz="quarter" idx="11"/>
          </p:nvPr>
        </p:nvSpPr>
        <p:spPr>
          <a:xfrm>
            <a:off x="1270072" y="5267127"/>
            <a:ext cx="6647389" cy="365125"/>
          </a:xfrm>
        </p:spPr>
        <p:txBody>
          <a:bodyPr lIns="0" tIns="137160" bIns="0"/>
          <a:lstStyle>
            <a:lvl1pPr algn="l" eaLnBrk="1" hangingPunct="1">
              <a:defRPr sz="1600">
                <a:latin typeface="Myriad Pro" pitchFamily="34" charset="0"/>
                <a:cs typeface="Myriad Pro" pitchFamily="34" charset="0"/>
              </a:defRPr>
            </a:lvl1pPr>
          </a:lstStyle>
          <a:p>
            <a:r>
              <a:rPr lang="en-US" i="1" dirty="0">
                <a:solidFill>
                  <a:srgbClr val="999999"/>
                </a:solidFill>
              </a:rPr>
              <a:t>NOTE: Option2 for chapter slide—text only</a:t>
            </a:r>
          </a:p>
          <a:p>
            <a:endParaRPr lang="en-US" dirty="0"/>
          </a:p>
        </p:txBody>
      </p:sp>
      <p:sp>
        <p:nvSpPr>
          <p:cNvPr id="9" name="Text Placeholder 21"/>
          <p:cNvSpPr>
            <a:spLocks noGrp="1"/>
          </p:cNvSpPr>
          <p:nvPr>
            <p:ph type="body" sz="quarter" idx="13" hasCustomPrompt="1"/>
          </p:nvPr>
        </p:nvSpPr>
        <p:spPr>
          <a:xfrm>
            <a:off x="533400" y="6411503"/>
            <a:ext cx="3932237"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233251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pic>
        <p:nvPicPr>
          <p:cNvPr id="10" name="Picture 9" descr="bgrdTop.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286512"/>
          </a:xfrm>
          <a:prstGeom prst="rect">
            <a:avLst/>
          </a:prstGeom>
        </p:spPr>
      </p:pic>
      <p:sp>
        <p:nvSpPr>
          <p:cNvPr id="15" name="Text Placeholder 14"/>
          <p:cNvSpPr>
            <a:spLocks noGrp="1"/>
          </p:cNvSpPr>
          <p:nvPr>
            <p:ph type="body" sz="quarter" idx="10" hasCustomPrompt="1"/>
          </p:nvPr>
        </p:nvSpPr>
        <p:spPr>
          <a:xfrm>
            <a:off x="611188" y="1586990"/>
            <a:ext cx="7972036" cy="317940"/>
          </a:xfrm>
        </p:spPr>
        <p:txBody>
          <a:bodyPr>
            <a:normAutofit/>
          </a:bodyPr>
          <a:lstStyle>
            <a:lvl1pPr marL="0" indent="0">
              <a:buNone/>
              <a:defRPr sz="1600" b="1" i="0" cap="all" baseline="0">
                <a:latin typeface="Myriad Pro" pitchFamily="34" charset="0"/>
                <a:cs typeface="Myriad Pro" pitchFamily="34" charset="0"/>
              </a:defRPr>
            </a:lvl1pPr>
          </a:lstStyle>
          <a:p>
            <a:pPr lvl="0"/>
            <a:r>
              <a:rPr lang="en-US" dirty="0"/>
              <a:t>Label goes here, if needed</a:t>
            </a:r>
          </a:p>
        </p:txBody>
      </p:sp>
      <p:sp>
        <p:nvSpPr>
          <p:cNvPr id="20" name="Text Placeholder 17"/>
          <p:cNvSpPr>
            <a:spLocks noGrp="1"/>
          </p:cNvSpPr>
          <p:nvPr>
            <p:ph type="body" sz="quarter" idx="11" hasCustomPrompt="1"/>
          </p:nvPr>
        </p:nvSpPr>
        <p:spPr>
          <a:xfrm>
            <a:off x="611188" y="2826722"/>
            <a:ext cx="7972036" cy="849312"/>
          </a:xfrm>
        </p:spPr>
        <p:txBody>
          <a:bodyPr>
            <a:normAutofit/>
          </a:bodyPr>
          <a:lstStyle>
            <a:lvl1pPr marL="0" indent="0">
              <a:buNone/>
              <a:defRPr sz="3000" baseline="0">
                <a:latin typeface="Myriad Pro" pitchFamily="34" charset="0"/>
                <a:cs typeface="Myriad Pro" pitchFamily="34" charset="0"/>
              </a:defRPr>
            </a:lvl1pPr>
          </a:lstStyle>
          <a:p>
            <a:pPr lvl="0"/>
            <a:r>
              <a:rPr lang="en-US" dirty="0"/>
              <a:t>Type sample goes here</a:t>
            </a:r>
          </a:p>
        </p:txBody>
      </p:sp>
      <p:sp>
        <p:nvSpPr>
          <p:cNvPr id="24" name="Title 1"/>
          <p:cNvSpPr>
            <a:spLocks noGrp="1"/>
          </p:cNvSpPr>
          <p:nvPr>
            <p:ph type="title" hasCustomPrompt="1"/>
          </p:nvPr>
        </p:nvSpPr>
        <p:spPr>
          <a:xfrm>
            <a:off x="610845" y="1914072"/>
            <a:ext cx="7972379" cy="883924"/>
          </a:xfrm>
        </p:spPr>
        <p:txBody>
          <a:bodyPr tIns="0" bIns="0">
            <a:normAutofit/>
          </a:bodyPr>
          <a:lstStyle>
            <a:lvl1pPr algn="l">
              <a:defRPr sz="3600" b="1" cap="all">
                <a:solidFill>
                  <a:srgbClr val="800000"/>
                </a:solidFill>
                <a:latin typeface="Myriad Pro" pitchFamily="34" charset="0"/>
                <a:cs typeface="Myriad Pro" pitchFamily="34" charset="0"/>
              </a:defRPr>
            </a:lvl1pPr>
          </a:lstStyle>
          <a:p>
            <a:r>
              <a:rPr lang="en-US" dirty="0"/>
              <a:t>Headline/sample</a:t>
            </a:r>
          </a:p>
        </p:txBody>
      </p:sp>
      <p:sp>
        <p:nvSpPr>
          <p:cNvPr id="26" name="Text Placeholder 21"/>
          <p:cNvSpPr>
            <a:spLocks noGrp="1"/>
          </p:cNvSpPr>
          <p:nvPr>
            <p:ph type="body" sz="quarter" idx="12" hasCustomPrompt="1"/>
          </p:nvPr>
        </p:nvSpPr>
        <p:spPr>
          <a:xfrm>
            <a:off x="611188" y="4182272"/>
            <a:ext cx="7972036" cy="507197"/>
          </a:xfrm>
        </p:spPr>
        <p:txBody>
          <a:bodyPr>
            <a:normAutofit/>
          </a:bodyPr>
          <a:lstStyle>
            <a:lvl1pPr marL="0" indent="0">
              <a:buNone/>
              <a:defRPr sz="2000" b="0" i="1" baseline="0">
                <a:latin typeface="Myriad Pro" pitchFamily="34" charset="0"/>
                <a:cs typeface="Myriad Pro" pitchFamily="34" charset="0"/>
              </a:defRPr>
            </a:lvl1pPr>
          </a:lstStyle>
          <a:p>
            <a:pPr lvl="0"/>
            <a:r>
              <a:rPr lang="en-US" dirty="0"/>
              <a:t>Secondary type sample (chart, caption, etc.)</a:t>
            </a:r>
          </a:p>
        </p:txBody>
      </p:sp>
      <p:sp>
        <p:nvSpPr>
          <p:cNvPr id="8" name="Text Placeholder 21"/>
          <p:cNvSpPr>
            <a:spLocks noGrp="1"/>
          </p:cNvSpPr>
          <p:nvPr>
            <p:ph type="body" sz="quarter" idx="13" hasCustomPrompt="1"/>
          </p:nvPr>
        </p:nvSpPr>
        <p:spPr>
          <a:xfrm>
            <a:off x="533400" y="6411503"/>
            <a:ext cx="3932237" cy="266700"/>
          </a:xfrm>
        </p:spPr>
        <p:txBody>
          <a:bodyPr lIns="0">
            <a:normAutofit/>
          </a:bodyPr>
          <a:lstStyle>
            <a:lvl1pPr marL="0" indent="0" eaLnBrk="1" hangingPunct="1">
              <a:buNone/>
              <a:defRPr sz="900" kern="900" cap="all" spc="300" baseline="0">
                <a:solidFill>
                  <a:schemeClr val="tx1">
                    <a:lumMod val="50000"/>
                    <a:lumOff val="50000"/>
                  </a:schemeClr>
                </a:solidFill>
                <a:latin typeface="Myriad Pro"/>
                <a:cs typeface="Myriad Pro"/>
              </a:defRPr>
            </a:lvl1pPr>
          </a:lstStyle>
          <a:p>
            <a:pPr eaLnBrk="1" hangingPunct="1"/>
            <a:r>
              <a:rPr lang="en-US" sz="900" dirty="0">
                <a:solidFill>
                  <a:srgbClr val="7F7F7F"/>
                </a:solidFill>
              </a:rPr>
              <a:t>Type LOYOLA UNIVERSITY CHICAGO, if needed</a:t>
            </a:r>
          </a:p>
        </p:txBody>
      </p:sp>
    </p:spTree>
    <p:extLst>
      <p:ext uri="{BB962C8B-B14F-4D97-AF65-F5344CB8AC3E}">
        <p14:creationId xmlns:p14="http://schemas.microsoft.com/office/powerpoint/2010/main" val="3254014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pic>
        <p:nvPicPr>
          <p:cNvPr id="6" name="Picture 7" descr="checkersMaroonFinal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LUC_vertical_reverse_color_forPPT.t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61753" y="3810000"/>
            <a:ext cx="3620495" cy="2630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4321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E37CAE-0D07-2D4D-B0CF-FB80FDEEB265}" type="datetimeFigureOut">
              <a:rPr lang="en-US" smtClean="0"/>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3102F2-95C5-954C-9F6C-3AA639D116C2}" type="slidenum">
              <a:rPr lang="en-US" smtClean="0"/>
              <a:t>‹#›</a:t>
            </a:fld>
            <a:endParaRPr lang="en-US"/>
          </a:p>
        </p:txBody>
      </p:sp>
    </p:spTree>
    <p:extLst>
      <p:ext uri="{BB962C8B-B14F-4D97-AF65-F5344CB8AC3E}">
        <p14:creationId xmlns:p14="http://schemas.microsoft.com/office/powerpoint/2010/main" val="3528863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luc.edu/hr/benefits/tuitionbenef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luc.edu/finaid/fachex/"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tfriar@luc.ed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luc.edu/hr/benefits/tuitionbenef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te.tuitionexchange.org/registration"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te.tuitionexchange.org/applicantsigni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latin typeface="+mn-lt"/>
              </a:rPr>
              <a:t>Loyola University Chicago</a:t>
            </a:r>
          </a:p>
        </p:txBody>
      </p:sp>
      <p:sp>
        <p:nvSpPr>
          <p:cNvPr id="4" name="Text Placeholder 3"/>
          <p:cNvSpPr>
            <a:spLocks noGrp="1"/>
          </p:cNvSpPr>
          <p:nvPr>
            <p:ph type="body" sz="quarter" idx="10"/>
          </p:nvPr>
        </p:nvSpPr>
        <p:spPr/>
        <p:txBody>
          <a:bodyPr>
            <a:normAutofit fontScale="62500" lnSpcReduction="20000"/>
          </a:bodyPr>
          <a:lstStyle/>
          <a:p>
            <a:r>
              <a:rPr lang="en-US" dirty="0">
                <a:latin typeface="+mn-lt"/>
              </a:rPr>
              <a:t>FACHEX and Tuition Exchange</a:t>
            </a:r>
          </a:p>
        </p:txBody>
      </p:sp>
    </p:spTree>
    <p:extLst>
      <p:ext uri="{BB962C8B-B14F-4D97-AF65-F5344CB8AC3E}">
        <p14:creationId xmlns:p14="http://schemas.microsoft.com/office/powerpoint/2010/main" val="3555513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0843" y="2288716"/>
            <a:ext cx="7972380" cy="3885747"/>
          </a:xfrm>
        </p:spPr>
        <p:txBody>
          <a:bodyPr>
            <a:normAutofit fontScale="70000" lnSpcReduction="20000"/>
          </a:bodyPr>
          <a:lstStyle/>
          <a:p>
            <a:r>
              <a:rPr lang="en-US" dirty="0">
                <a:latin typeface="+mn-lt"/>
              </a:rPr>
              <a:t>These are highly competitive awards.</a:t>
            </a:r>
          </a:p>
          <a:p>
            <a:r>
              <a:rPr lang="en-US" dirty="0">
                <a:latin typeface="+mn-lt"/>
              </a:rPr>
              <a:t>The home institution determines eligibility requirements and determines the number of FACHEX/TEP awards it will grant to incoming students each year.</a:t>
            </a:r>
          </a:p>
          <a:p>
            <a:r>
              <a:rPr lang="en-US" dirty="0">
                <a:latin typeface="+mn-lt"/>
              </a:rPr>
              <a:t>There are no guarantees that your dependent will be selected to receive FACHEX or TEP.</a:t>
            </a:r>
          </a:p>
          <a:p>
            <a:r>
              <a:rPr lang="en-US" dirty="0">
                <a:latin typeface="+mn-lt"/>
              </a:rPr>
              <a:t>Award determinations are made at various times, but no later than April 1.</a:t>
            </a:r>
          </a:p>
          <a:p>
            <a:r>
              <a:rPr lang="en-US" dirty="0">
                <a:latin typeface="+mn-lt"/>
              </a:rPr>
              <a:t>The student and employee are notified via email and/or letter from the host school.</a:t>
            </a:r>
          </a:p>
          <a:p>
            <a:r>
              <a:rPr lang="en-US" dirty="0">
                <a:latin typeface="+mn-lt"/>
              </a:rPr>
              <a:t>Some institutions only accept first semester freshman students, while others may make awards to transfer or current students.</a:t>
            </a:r>
          </a:p>
        </p:txBody>
      </p:sp>
      <p:sp>
        <p:nvSpPr>
          <p:cNvPr id="3" name="Title 2"/>
          <p:cNvSpPr>
            <a:spLocks noGrp="1"/>
          </p:cNvSpPr>
          <p:nvPr>
            <p:ph type="title"/>
          </p:nvPr>
        </p:nvSpPr>
        <p:spPr>
          <a:xfrm>
            <a:off x="610843" y="961078"/>
            <a:ext cx="7972378" cy="1143000"/>
          </a:xfrm>
        </p:spPr>
        <p:txBody>
          <a:bodyPr>
            <a:normAutofit fontScale="90000"/>
          </a:bodyPr>
          <a:lstStyle/>
          <a:p>
            <a:r>
              <a:rPr lang="en-US" dirty="0">
                <a:latin typeface="+mn-lt"/>
              </a:rPr>
              <a:t>Selection and availability of awards</a:t>
            </a:r>
          </a:p>
        </p:txBody>
      </p:sp>
    </p:spTree>
    <p:extLst>
      <p:ext uri="{BB962C8B-B14F-4D97-AF65-F5344CB8AC3E}">
        <p14:creationId xmlns:p14="http://schemas.microsoft.com/office/powerpoint/2010/main" val="3083608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7559" y="1989603"/>
            <a:ext cx="7972380" cy="3478690"/>
          </a:xfrm>
        </p:spPr>
        <p:txBody>
          <a:bodyPr>
            <a:normAutofit fontScale="77500" lnSpcReduction="20000"/>
          </a:bodyPr>
          <a:lstStyle/>
          <a:p>
            <a:r>
              <a:rPr lang="en-US" dirty="0">
                <a:latin typeface="+mn-lt"/>
              </a:rPr>
              <a:t>Some institutions require the completion of the FAFSA each year</a:t>
            </a:r>
          </a:p>
          <a:p>
            <a:r>
              <a:rPr lang="en-US" dirty="0">
                <a:latin typeface="+mn-lt"/>
              </a:rPr>
              <a:t>You are NOT required to accept or decline an offered FACHEX or TEP award until the May 1 deposit deadline.</a:t>
            </a:r>
          </a:p>
          <a:p>
            <a:r>
              <a:rPr lang="en-US" dirty="0">
                <a:latin typeface="+mn-lt"/>
              </a:rPr>
              <a:t>Your eligibility to receive the FACHEX/TEP benefit will reviewed in the Spring of each year. If you remain eligible, Loyola will submit a recertification to the host school. You do not need to submit a new application</a:t>
            </a:r>
            <a:r>
              <a:rPr lang="en-US" dirty="0"/>
              <a:t>.</a:t>
            </a:r>
          </a:p>
          <a:p>
            <a:endParaRPr lang="en-US" dirty="0"/>
          </a:p>
        </p:txBody>
      </p:sp>
      <p:sp>
        <p:nvSpPr>
          <p:cNvPr id="3" name="Title 2"/>
          <p:cNvSpPr>
            <a:spLocks noGrp="1"/>
          </p:cNvSpPr>
          <p:nvPr>
            <p:ph type="title"/>
          </p:nvPr>
        </p:nvSpPr>
        <p:spPr>
          <a:xfrm>
            <a:off x="707561" y="714893"/>
            <a:ext cx="7972378" cy="1143000"/>
          </a:xfrm>
        </p:spPr>
        <p:txBody>
          <a:bodyPr>
            <a:normAutofit/>
          </a:bodyPr>
          <a:lstStyle/>
          <a:p>
            <a:r>
              <a:rPr lang="en-US" dirty="0">
                <a:latin typeface="+mn-lt"/>
              </a:rPr>
              <a:t>Other important information</a:t>
            </a:r>
          </a:p>
        </p:txBody>
      </p:sp>
    </p:spTree>
    <p:extLst>
      <p:ext uri="{BB962C8B-B14F-4D97-AF65-F5344CB8AC3E}">
        <p14:creationId xmlns:p14="http://schemas.microsoft.com/office/powerpoint/2010/main" val="2522493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0845" y="2262340"/>
            <a:ext cx="7972380" cy="3213193"/>
          </a:xfrm>
        </p:spPr>
        <p:txBody>
          <a:bodyPr>
            <a:normAutofit fontScale="85000" lnSpcReduction="20000"/>
          </a:bodyPr>
          <a:lstStyle/>
          <a:p>
            <a:r>
              <a:rPr lang="en-US" dirty="0">
                <a:latin typeface="+mn-lt"/>
              </a:rPr>
              <a:t>There is no application form if your dependent is interested in attending Loyola Chicago.</a:t>
            </a:r>
          </a:p>
          <a:p>
            <a:r>
              <a:rPr lang="en-US" dirty="0">
                <a:latin typeface="+mn-lt"/>
              </a:rPr>
              <a:t>The student must be listed as a dependent or LDA of the Faculty or Staff member in Lawson’s Employee Self Service benefits portal.</a:t>
            </a:r>
          </a:p>
          <a:p>
            <a:r>
              <a:rPr lang="en-US" dirty="0">
                <a:latin typeface="+mn-lt"/>
              </a:rPr>
              <a:t>Visit the HR website for more information: </a:t>
            </a:r>
            <a:r>
              <a:rPr lang="en-US" dirty="0">
                <a:latin typeface="+mn-lt"/>
                <a:hlinkClick r:id="rId2"/>
              </a:rPr>
              <a:t>Tuition Benefit | Human Resources: Loyola University Chicago</a:t>
            </a:r>
            <a:endParaRPr lang="en-US" dirty="0">
              <a:latin typeface="+mn-lt"/>
            </a:endParaRPr>
          </a:p>
          <a:p>
            <a:endParaRPr lang="en-US" dirty="0"/>
          </a:p>
          <a:p>
            <a:endParaRPr lang="en-US" dirty="0"/>
          </a:p>
        </p:txBody>
      </p:sp>
      <p:sp>
        <p:nvSpPr>
          <p:cNvPr id="3" name="Title 2"/>
          <p:cNvSpPr>
            <a:spLocks noGrp="1"/>
          </p:cNvSpPr>
          <p:nvPr>
            <p:ph type="title"/>
          </p:nvPr>
        </p:nvSpPr>
        <p:spPr>
          <a:xfrm>
            <a:off x="610845" y="1005040"/>
            <a:ext cx="7972378" cy="1143000"/>
          </a:xfrm>
        </p:spPr>
        <p:txBody>
          <a:bodyPr>
            <a:normAutofit/>
          </a:bodyPr>
          <a:lstStyle/>
          <a:p>
            <a:r>
              <a:rPr lang="en-US" dirty="0">
                <a:latin typeface="+mn-lt"/>
              </a:rPr>
              <a:t>Loyola Tuition Benefit</a:t>
            </a:r>
          </a:p>
        </p:txBody>
      </p:sp>
    </p:spTree>
    <p:extLst>
      <p:ext uri="{BB962C8B-B14F-4D97-AF65-F5344CB8AC3E}">
        <p14:creationId xmlns:p14="http://schemas.microsoft.com/office/powerpoint/2010/main" val="2433487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n-lt"/>
              </a:rPr>
              <a:t>Commonly Asked questions</a:t>
            </a:r>
          </a:p>
        </p:txBody>
      </p:sp>
    </p:spTree>
    <p:extLst>
      <p:ext uri="{BB962C8B-B14F-4D97-AF65-F5344CB8AC3E}">
        <p14:creationId xmlns:p14="http://schemas.microsoft.com/office/powerpoint/2010/main" val="3229921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995B53-702E-2352-D61E-92DCD73C1D48}"/>
              </a:ext>
            </a:extLst>
          </p:cNvPr>
          <p:cNvSpPr>
            <a:spLocks noGrp="1"/>
          </p:cNvSpPr>
          <p:nvPr>
            <p:ph type="title"/>
          </p:nvPr>
        </p:nvSpPr>
        <p:spPr>
          <a:xfrm>
            <a:off x="610847" y="649621"/>
            <a:ext cx="7972378" cy="1143000"/>
          </a:xfrm>
        </p:spPr>
        <p:txBody>
          <a:bodyPr>
            <a:normAutofit fontScale="90000"/>
          </a:bodyPr>
          <a:lstStyle/>
          <a:p>
            <a:r>
              <a:rPr lang="en-US" dirty="0">
                <a:latin typeface="+mn-lt"/>
              </a:rPr>
              <a:t>Does my student need to apply and/or be accepted before they can complete the TE EZ-application?</a:t>
            </a:r>
          </a:p>
        </p:txBody>
      </p:sp>
      <p:sp>
        <p:nvSpPr>
          <p:cNvPr id="7" name="Content Placeholder 6">
            <a:extLst>
              <a:ext uri="{FF2B5EF4-FFF2-40B4-BE49-F238E27FC236}">
                <a16:creationId xmlns:a16="http://schemas.microsoft.com/office/drawing/2014/main" id="{536745AF-CA8A-72F1-9808-424AACF2D339}"/>
              </a:ext>
            </a:extLst>
          </p:cNvPr>
          <p:cNvSpPr>
            <a:spLocks noGrp="1"/>
          </p:cNvSpPr>
          <p:nvPr>
            <p:ph idx="1"/>
          </p:nvPr>
        </p:nvSpPr>
        <p:spPr>
          <a:xfrm>
            <a:off x="610845" y="2172832"/>
            <a:ext cx="7972380" cy="3953331"/>
          </a:xfrm>
        </p:spPr>
        <p:txBody>
          <a:bodyPr>
            <a:normAutofit fontScale="92500" lnSpcReduction="20000"/>
          </a:bodyPr>
          <a:lstStyle/>
          <a:p>
            <a:r>
              <a:rPr lang="en-US" dirty="0">
                <a:latin typeface="+mn-lt"/>
              </a:rPr>
              <a:t>No! You will want your student to complete the TE EZ-Application as quickly as possible.</a:t>
            </a:r>
          </a:p>
          <a:p>
            <a:r>
              <a:rPr lang="en-US" dirty="0">
                <a:latin typeface="+mn-lt"/>
              </a:rPr>
              <a:t>They do not need to wait to apply for admissions or be accepted to complete the EZ-Application.</a:t>
            </a:r>
          </a:p>
          <a:p>
            <a:r>
              <a:rPr lang="en-US" dirty="0">
                <a:latin typeface="+mn-lt"/>
              </a:rPr>
              <a:t>Even if they are unsure of where they may apply, they can still send the TE EZ-Application to a school they are considering. It does not hurt their application in anyway!</a:t>
            </a:r>
          </a:p>
        </p:txBody>
      </p:sp>
    </p:spTree>
    <p:extLst>
      <p:ext uri="{BB962C8B-B14F-4D97-AF65-F5344CB8AC3E}">
        <p14:creationId xmlns:p14="http://schemas.microsoft.com/office/powerpoint/2010/main" val="2875247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latin typeface="+mn-lt"/>
              </a:rPr>
              <a:t>Each institution establishes its own awarding criteria, but common practice includes a review of the student’s high school GPA, test scores, class rank, number of AP or honors courses, and dual-credit. </a:t>
            </a:r>
          </a:p>
        </p:txBody>
      </p:sp>
      <p:sp>
        <p:nvSpPr>
          <p:cNvPr id="3" name="Title 2"/>
          <p:cNvSpPr>
            <a:spLocks noGrp="1"/>
          </p:cNvSpPr>
          <p:nvPr>
            <p:ph type="title"/>
          </p:nvPr>
        </p:nvSpPr>
        <p:spPr/>
        <p:txBody>
          <a:bodyPr>
            <a:normAutofit fontScale="90000"/>
          </a:bodyPr>
          <a:lstStyle/>
          <a:p>
            <a:r>
              <a:rPr lang="en-US" dirty="0">
                <a:latin typeface="+mn-lt"/>
              </a:rPr>
              <a:t>What criteria does an institution consider when awarding FACHEX/TEP?</a:t>
            </a:r>
          </a:p>
        </p:txBody>
      </p:sp>
    </p:spTree>
    <p:extLst>
      <p:ext uri="{BB962C8B-B14F-4D97-AF65-F5344CB8AC3E}">
        <p14:creationId xmlns:p14="http://schemas.microsoft.com/office/powerpoint/2010/main" val="1468809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latin typeface="+mn-lt"/>
              </a:rPr>
              <a:t>Yes, very competitive. To put the application process in perspective, Loyola Chicago receives approximately 600 FACHEX/TEP applications each year and we award between 20-25 scholarships annually.</a:t>
            </a:r>
          </a:p>
        </p:txBody>
      </p:sp>
      <p:sp>
        <p:nvSpPr>
          <p:cNvPr id="3" name="Title 2"/>
          <p:cNvSpPr>
            <a:spLocks noGrp="1"/>
          </p:cNvSpPr>
          <p:nvPr>
            <p:ph type="title"/>
          </p:nvPr>
        </p:nvSpPr>
        <p:spPr/>
        <p:txBody>
          <a:bodyPr>
            <a:normAutofit/>
          </a:bodyPr>
          <a:lstStyle/>
          <a:p>
            <a:r>
              <a:rPr lang="en-US" dirty="0">
                <a:latin typeface="+mn-lt"/>
              </a:rPr>
              <a:t>Are these awards competitive?</a:t>
            </a:r>
          </a:p>
        </p:txBody>
      </p:sp>
    </p:spTree>
    <p:extLst>
      <p:ext uri="{BB962C8B-B14F-4D97-AF65-F5344CB8AC3E}">
        <p14:creationId xmlns:p14="http://schemas.microsoft.com/office/powerpoint/2010/main" val="3951101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latin typeface="+mn-lt"/>
              </a:rPr>
              <a:t>It depends! Review the FACHEX/TEP requirements posted on the host schools website to see what additional requirements are needed in order to be considered for FACHEX/TEP.</a:t>
            </a:r>
          </a:p>
        </p:txBody>
      </p:sp>
      <p:sp>
        <p:nvSpPr>
          <p:cNvPr id="3" name="Title 2"/>
          <p:cNvSpPr>
            <a:spLocks noGrp="1"/>
          </p:cNvSpPr>
          <p:nvPr>
            <p:ph type="title"/>
          </p:nvPr>
        </p:nvSpPr>
        <p:spPr/>
        <p:txBody>
          <a:bodyPr>
            <a:normAutofit/>
          </a:bodyPr>
          <a:lstStyle/>
          <a:p>
            <a:r>
              <a:rPr lang="en-US" dirty="0">
                <a:latin typeface="+mn-lt"/>
              </a:rPr>
              <a:t>Do I need to complete the FAFSA?</a:t>
            </a:r>
          </a:p>
        </p:txBody>
      </p:sp>
    </p:spTree>
    <p:extLst>
      <p:ext uri="{BB962C8B-B14F-4D97-AF65-F5344CB8AC3E}">
        <p14:creationId xmlns:p14="http://schemas.microsoft.com/office/powerpoint/2010/main" val="4006881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latin typeface="+mn-lt"/>
              </a:rPr>
              <a:t>TEP is restricted to twenty (20) selections. </a:t>
            </a:r>
          </a:p>
        </p:txBody>
      </p:sp>
      <p:sp>
        <p:nvSpPr>
          <p:cNvPr id="3" name="Title 2"/>
          <p:cNvSpPr>
            <a:spLocks noGrp="1"/>
          </p:cNvSpPr>
          <p:nvPr>
            <p:ph type="title"/>
          </p:nvPr>
        </p:nvSpPr>
        <p:spPr/>
        <p:txBody>
          <a:bodyPr>
            <a:normAutofit fontScale="90000"/>
          </a:bodyPr>
          <a:lstStyle/>
          <a:p>
            <a:r>
              <a:rPr lang="en-US" dirty="0">
                <a:latin typeface="+mn-lt"/>
              </a:rPr>
              <a:t>Is there a limit on how many institutions I can select?</a:t>
            </a:r>
          </a:p>
        </p:txBody>
      </p:sp>
    </p:spTree>
    <p:extLst>
      <p:ext uri="{BB962C8B-B14F-4D97-AF65-F5344CB8AC3E}">
        <p14:creationId xmlns:p14="http://schemas.microsoft.com/office/powerpoint/2010/main" val="216927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a:latin typeface="+mn-lt"/>
              </a:rPr>
              <a:t>It depends. In addition to determining eligibility, each school decides how much FACHEX or TEP will cover in terms of tuition and/or room and board.</a:t>
            </a:r>
          </a:p>
        </p:txBody>
      </p:sp>
      <p:sp>
        <p:nvSpPr>
          <p:cNvPr id="3" name="Title 2"/>
          <p:cNvSpPr>
            <a:spLocks noGrp="1"/>
          </p:cNvSpPr>
          <p:nvPr>
            <p:ph type="title"/>
          </p:nvPr>
        </p:nvSpPr>
        <p:spPr>
          <a:xfrm>
            <a:off x="610845" y="1769970"/>
            <a:ext cx="8155085" cy="1143000"/>
          </a:xfrm>
        </p:spPr>
        <p:txBody>
          <a:bodyPr>
            <a:normAutofit fontScale="90000"/>
          </a:bodyPr>
          <a:lstStyle/>
          <a:p>
            <a:r>
              <a:rPr lang="en-US" dirty="0">
                <a:latin typeface="+mn-lt"/>
              </a:rPr>
              <a:t>How much does the FACHEX or TEP award cover?</a:t>
            </a:r>
          </a:p>
        </p:txBody>
      </p:sp>
    </p:spTree>
    <p:extLst>
      <p:ext uri="{BB962C8B-B14F-4D97-AF65-F5344CB8AC3E}">
        <p14:creationId xmlns:p14="http://schemas.microsoft.com/office/powerpoint/2010/main" val="2155511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a:latin typeface="+mn-lt"/>
              </a:rPr>
              <a:t>Established by Association of Jesuit Colleges and Universities (AJCU) in 1971</a:t>
            </a:r>
          </a:p>
          <a:p>
            <a:r>
              <a:rPr lang="en-US" dirty="0">
                <a:latin typeface="+mn-lt"/>
              </a:rPr>
              <a:t>FACHEX is an acronym for Faculty and Staff Children Exchange. </a:t>
            </a:r>
          </a:p>
          <a:p>
            <a:r>
              <a:rPr lang="en-US" dirty="0">
                <a:latin typeface="+mn-lt"/>
              </a:rPr>
              <a:t>Twenty-six Jesuit universities participate in the FACHEX program (Georgetown University is the only AJCU school not participating).</a:t>
            </a:r>
          </a:p>
        </p:txBody>
      </p:sp>
      <p:sp>
        <p:nvSpPr>
          <p:cNvPr id="3" name="Title 2"/>
          <p:cNvSpPr>
            <a:spLocks noGrp="1"/>
          </p:cNvSpPr>
          <p:nvPr>
            <p:ph type="title"/>
          </p:nvPr>
        </p:nvSpPr>
        <p:spPr/>
        <p:txBody>
          <a:bodyPr>
            <a:normAutofit/>
          </a:bodyPr>
          <a:lstStyle/>
          <a:p>
            <a:r>
              <a:rPr lang="en-US" dirty="0">
                <a:latin typeface="+mn-lt"/>
              </a:rPr>
              <a:t>FACHEX</a:t>
            </a:r>
          </a:p>
        </p:txBody>
      </p:sp>
    </p:spTree>
    <p:extLst>
      <p:ext uri="{BB962C8B-B14F-4D97-AF65-F5344CB8AC3E}">
        <p14:creationId xmlns:p14="http://schemas.microsoft.com/office/powerpoint/2010/main" val="456114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0845" y="2461846"/>
            <a:ext cx="7972380" cy="3664317"/>
          </a:xfrm>
        </p:spPr>
        <p:txBody>
          <a:bodyPr>
            <a:normAutofit lnSpcReduction="10000"/>
          </a:bodyPr>
          <a:lstStyle/>
          <a:p>
            <a:pPr marL="0" indent="0">
              <a:buNone/>
            </a:pPr>
            <a:r>
              <a:rPr lang="en-US" dirty="0">
                <a:latin typeface="+mn-lt"/>
              </a:rPr>
              <a:t>If you are notified that your student was not selected for FACHEX/TEP, you should reach out to the FACHEX/TEP liaison and ask if there is a waitlist. Some schools do this automatically, as long as you remain active and do not withdraw your admissions application. Others may wait for you to reach out and ask to be put on the waitlist.</a:t>
            </a:r>
          </a:p>
        </p:txBody>
      </p:sp>
      <p:sp>
        <p:nvSpPr>
          <p:cNvPr id="3" name="Title 2"/>
          <p:cNvSpPr>
            <a:spLocks noGrp="1"/>
          </p:cNvSpPr>
          <p:nvPr>
            <p:ph type="title"/>
          </p:nvPr>
        </p:nvSpPr>
        <p:spPr>
          <a:xfrm>
            <a:off x="610845" y="1057793"/>
            <a:ext cx="8155085" cy="1143000"/>
          </a:xfrm>
        </p:spPr>
        <p:txBody>
          <a:bodyPr>
            <a:normAutofit fontScale="90000"/>
          </a:bodyPr>
          <a:lstStyle/>
          <a:p>
            <a:r>
              <a:rPr lang="en-US" dirty="0">
                <a:latin typeface="+mn-lt"/>
              </a:rPr>
              <a:t>What happens if I do not receive a FACHEX/TEP award offer?</a:t>
            </a:r>
          </a:p>
        </p:txBody>
      </p:sp>
    </p:spTree>
    <p:extLst>
      <p:ext uri="{BB962C8B-B14F-4D97-AF65-F5344CB8AC3E}">
        <p14:creationId xmlns:p14="http://schemas.microsoft.com/office/powerpoint/2010/main" val="3625865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0845" y="1926143"/>
            <a:ext cx="7972380" cy="4293588"/>
          </a:xfrm>
        </p:spPr>
        <p:txBody>
          <a:bodyPr>
            <a:normAutofit/>
          </a:bodyPr>
          <a:lstStyle/>
          <a:p>
            <a:r>
              <a:rPr lang="en-US" dirty="0">
                <a:latin typeface="+mn-lt"/>
              </a:rPr>
              <a:t>Submit your application(s) by December 1.</a:t>
            </a:r>
          </a:p>
          <a:p>
            <a:r>
              <a:rPr lang="en-US" dirty="0">
                <a:latin typeface="+mn-lt"/>
              </a:rPr>
              <a:t>Reach out to the FACHEX/TEP liaison at the schools you are interested in applying for specific information regarding their process </a:t>
            </a:r>
          </a:p>
          <a:p>
            <a:r>
              <a:rPr lang="en-US" dirty="0">
                <a:latin typeface="+mn-lt"/>
              </a:rPr>
              <a:t>Please review the FACHEX/TEP website for additional information and policy updates: </a:t>
            </a:r>
            <a:r>
              <a:rPr lang="en-US" dirty="0">
                <a:latin typeface="+mn-lt"/>
                <a:hlinkClick r:id="rId2"/>
              </a:rPr>
              <a:t>FACHEX and Tuition Exchange | Financial Aid Office: Loyola University Chicago</a:t>
            </a:r>
            <a:endParaRPr lang="en-US" dirty="0">
              <a:latin typeface="+mn-lt"/>
            </a:endParaRPr>
          </a:p>
        </p:txBody>
      </p:sp>
      <p:sp>
        <p:nvSpPr>
          <p:cNvPr id="3" name="Title 2"/>
          <p:cNvSpPr>
            <a:spLocks noGrp="1"/>
          </p:cNvSpPr>
          <p:nvPr>
            <p:ph type="title"/>
          </p:nvPr>
        </p:nvSpPr>
        <p:spPr>
          <a:xfrm>
            <a:off x="610845" y="864624"/>
            <a:ext cx="8155085" cy="1143000"/>
          </a:xfrm>
        </p:spPr>
        <p:txBody>
          <a:bodyPr>
            <a:normAutofit/>
          </a:bodyPr>
          <a:lstStyle/>
          <a:p>
            <a:r>
              <a:rPr lang="en-US" dirty="0">
                <a:latin typeface="+mn-lt"/>
              </a:rPr>
              <a:t>reminders and recommendations</a:t>
            </a:r>
          </a:p>
        </p:txBody>
      </p:sp>
    </p:spTree>
    <p:extLst>
      <p:ext uri="{BB962C8B-B14F-4D97-AF65-F5344CB8AC3E}">
        <p14:creationId xmlns:p14="http://schemas.microsoft.com/office/powerpoint/2010/main" val="1407718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AB5084-8E4B-F2A8-E483-C8C521FB5A8A}"/>
              </a:ext>
            </a:extLst>
          </p:cNvPr>
          <p:cNvSpPr>
            <a:spLocks noGrp="1"/>
          </p:cNvSpPr>
          <p:nvPr>
            <p:ph idx="1"/>
          </p:nvPr>
        </p:nvSpPr>
        <p:spPr/>
        <p:txBody>
          <a:bodyPr>
            <a:normAutofit fontScale="85000" lnSpcReduction="10000"/>
          </a:bodyPr>
          <a:lstStyle/>
          <a:p>
            <a:pPr marL="0" indent="0" algn="l" fontAlgn="base">
              <a:buNone/>
            </a:pPr>
            <a:r>
              <a:rPr lang="en-US" b="0" i="0" dirty="0">
                <a:solidFill>
                  <a:srgbClr val="000000"/>
                </a:solidFill>
                <a:effectLst/>
                <a:latin typeface="+mn-lt"/>
              </a:rPr>
              <a:t>LUC's FACHEX and Tuition Exchange liaison officer is Tobyn Friar, Assistant Vice President. </a:t>
            </a:r>
          </a:p>
          <a:p>
            <a:pPr marL="0" indent="0" algn="l" fontAlgn="base">
              <a:buNone/>
            </a:pPr>
            <a:endParaRPr lang="en-US" b="0" i="0" dirty="0">
              <a:solidFill>
                <a:srgbClr val="000000"/>
              </a:solidFill>
              <a:effectLst/>
              <a:latin typeface="+mn-lt"/>
            </a:endParaRPr>
          </a:p>
          <a:p>
            <a:pPr marL="0" indent="0" algn="l" fontAlgn="base">
              <a:buNone/>
            </a:pPr>
            <a:r>
              <a:rPr lang="en-US" b="0" i="0" dirty="0">
                <a:solidFill>
                  <a:srgbClr val="000000"/>
                </a:solidFill>
                <a:effectLst/>
                <a:latin typeface="+mn-lt"/>
              </a:rPr>
              <a:t>All questions about these programs can be directed to his attention by emailing at </a:t>
            </a:r>
            <a:r>
              <a:rPr lang="en-US" b="1" i="0" u="sng" dirty="0">
                <a:solidFill>
                  <a:srgbClr val="5A0722"/>
                </a:solidFill>
                <a:effectLst/>
                <a:latin typeface="+mn-lt"/>
                <a:hlinkClick r:id="rId2"/>
              </a:rPr>
              <a:t>tfriar@luc.edu</a:t>
            </a:r>
            <a:r>
              <a:rPr lang="en-US" b="0" i="0" dirty="0">
                <a:solidFill>
                  <a:srgbClr val="000000"/>
                </a:solidFill>
                <a:effectLst/>
                <a:latin typeface="+mn-lt"/>
              </a:rPr>
              <a:t>.</a:t>
            </a:r>
          </a:p>
          <a:p>
            <a:pPr marL="0" indent="0">
              <a:buNone/>
            </a:pPr>
            <a:br>
              <a:rPr lang="en-US" dirty="0"/>
            </a:br>
            <a:endParaRPr lang="en-US" dirty="0"/>
          </a:p>
        </p:txBody>
      </p:sp>
      <p:sp>
        <p:nvSpPr>
          <p:cNvPr id="6" name="Title 5">
            <a:extLst>
              <a:ext uri="{FF2B5EF4-FFF2-40B4-BE49-F238E27FC236}">
                <a16:creationId xmlns:a16="http://schemas.microsoft.com/office/drawing/2014/main" id="{C8D5ADDA-9F67-527F-578D-BB046CC2D544}"/>
              </a:ext>
            </a:extLst>
          </p:cNvPr>
          <p:cNvSpPr>
            <a:spLocks noGrp="1"/>
          </p:cNvSpPr>
          <p:nvPr>
            <p:ph type="title"/>
          </p:nvPr>
        </p:nvSpPr>
        <p:spPr/>
        <p:txBody>
          <a:bodyPr>
            <a:normAutofit/>
          </a:bodyPr>
          <a:lstStyle/>
          <a:p>
            <a:r>
              <a:rPr lang="en-US" dirty="0">
                <a:latin typeface="+mj-lt"/>
              </a:rPr>
              <a:t>Who is Loyola’s FACHEX/TEP Liaison?</a:t>
            </a:r>
          </a:p>
        </p:txBody>
      </p:sp>
    </p:spTree>
    <p:extLst>
      <p:ext uri="{BB962C8B-B14F-4D97-AF65-F5344CB8AC3E}">
        <p14:creationId xmlns:p14="http://schemas.microsoft.com/office/powerpoint/2010/main" val="2131944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8389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latin typeface="+mn-lt"/>
              </a:rPr>
              <a:t>Starting Fall 2023</a:t>
            </a:r>
          </a:p>
          <a:p>
            <a:r>
              <a:rPr lang="en-US" dirty="0">
                <a:latin typeface="+mn-lt"/>
              </a:rPr>
              <a:t>TEP is a reciprocal scholarship opportunity for the dependents of eligible faculty and staff at all Tuition Exchange member schools.</a:t>
            </a:r>
          </a:p>
          <a:p>
            <a:r>
              <a:rPr lang="en-US" dirty="0">
                <a:latin typeface="+mn-lt"/>
              </a:rPr>
              <a:t>Membership currently includes more than 670 institutions, ranging in size from 250 to 50,000 students and representing 47 U.S. states, the District of Columbia, and several other countries.</a:t>
            </a:r>
          </a:p>
        </p:txBody>
      </p:sp>
      <p:sp>
        <p:nvSpPr>
          <p:cNvPr id="3" name="Title 2"/>
          <p:cNvSpPr>
            <a:spLocks noGrp="1"/>
          </p:cNvSpPr>
          <p:nvPr>
            <p:ph type="title"/>
          </p:nvPr>
        </p:nvSpPr>
        <p:spPr/>
        <p:txBody>
          <a:bodyPr>
            <a:normAutofit/>
          </a:bodyPr>
          <a:lstStyle/>
          <a:p>
            <a:r>
              <a:rPr lang="en-US" dirty="0">
                <a:latin typeface="+mn-lt"/>
              </a:rPr>
              <a:t>Tuition exchange program (TEP)</a:t>
            </a:r>
          </a:p>
        </p:txBody>
      </p:sp>
    </p:spTree>
    <p:extLst>
      <p:ext uri="{BB962C8B-B14F-4D97-AF65-F5344CB8AC3E}">
        <p14:creationId xmlns:p14="http://schemas.microsoft.com/office/powerpoint/2010/main" val="327578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latin typeface="+mn-lt"/>
              </a:rPr>
              <a:t>All LUC employees must have completed at least one year of continuous full-time employment to be considered eligible to apply for FACHEX/TEP at other participating institutions.</a:t>
            </a:r>
          </a:p>
        </p:txBody>
      </p:sp>
      <p:sp>
        <p:nvSpPr>
          <p:cNvPr id="3" name="Title 2"/>
          <p:cNvSpPr>
            <a:spLocks noGrp="1"/>
          </p:cNvSpPr>
          <p:nvPr>
            <p:ph type="title"/>
          </p:nvPr>
        </p:nvSpPr>
        <p:spPr/>
        <p:txBody>
          <a:bodyPr>
            <a:normAutofit fontScale="90000"/>
          </a:bodyPr>
          <a:lstStyle/>
          <a:p>
            <a:r>
              <a:rPr lang="en-US" dirty="0">
                <a:latin typeface="+mn-lt"/>
              </a:rPr>
              <a:t>Eligibility for Loyola faculty and staff dependents</a:t>
            </a:r>
          </a:p>
        </p:txBody>
      </p:sp>
    </p:spTree>
    <p:extLst>
      <p:ext uri="{BB962C8B-B14F-4D97-AF65-F5344CB8AC3E}">
        <p14:creationId xmlns:p14="http://schemas.microsoft.com/office/powerpoint/2010/main" val="3150933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86FF79-87A1-E03A-0E0C-39F9B608E2BD}"/>
              </a:ext>
            </a:extLst>
          </p:cNvPr>
          <p:cNvSpPr>
            <a:spLocks noGrp="1"/>
          </p:cNvSpPr>
          <p:nvPr>
            <p:ph idx="1"/>
          </p:nvPr>
        </p:nvSpPr>
        <p:spPr>
          <a:xfrm>
            <a:off x="371192" y="1822403"/>
            <a:ext cx="8338781" cy="3998975"/>
          </a:xfrm>
        </p:spPr>
        <p:txBody>
          <a:bodyPr vert="horz" lIns="91440" tIns="45720" rIns="91440" bIns="45720" rtlCol="0" anchor="t">
            <a:normAutofit fontScale="70000" lnSpcReduction="20000"/>
          </a:bodyPr>
          <a:lstStyle/>
          <a:p>
            <a:r>
              <a:rPr lang="en-US" dirty="0">
                <a:latin typeface="+mn-lt"/>
              </a:rPr>
              <a:t>The following slides will help guide your student through the account creation and application process. </a:t>
            </a:r>
          </a:p>
          <a:p>
            <a:r>
              <a:rPr lang="en-US" dirty="0">
                <a:latin typeface="+mn-lt"/>
              </a:rPr>
              <a:t>The account and application are for BOTH FACHEX and TE. The student does not need to create one for each program.</a:t>
            </a:r>
          </a:p>
          <a:p>
            <a:r>
              <a:rPr lang="en-US" dirty="0">
                <a:latin typeface="+mn-lt"/>
              </a:rPr>
              <a:t>The TE EZ-Application is for scholarship consideration at outside institutions. </a:t>
            </a:r>
          </a:p>
          <a:p>
            <a:r>
              <a:rPr lang="en-US" b="1" dirty="0">
                <a:latin typeface="+mn-lt"/>
              </a:rPr>
              <a:t>The deadline to submit the TEP EZ-Application is December 1, </a:t>
            </a:r>
            <a:r>
              <a:rPr lang="en-US" b="1">
                <a:latin typeface="+mn-lt"/>
              </a:rPr>
              <a:t>2026</a:t>
            </a:r>
            <a:endParaRPr lang="en-US" b="1">
              <a:latin typeface="+mn-lt"/>
              <a:ea typeface="Calibri"/>
            </a:endParaRPr>
          </a:p>
          <a:p>
            <a:pPr marL="0" indent="0">
              <a:buNone/>
            </a:pPr>
            <a:endParaRPr lang="en-US" dirty="0">
              <a:latin typeface="+mn-lt"/>
            </a:endParaRPr>
          </a:p>
          <a:p>
            <a:pPr marL="0" indent="0">
              <a:buNone/>
            </a:pPr>
            <a:r>
              <a:rPr lang="en-US" sz="2600" i="1" dirty="0">
                <a:latin typeface="+mn-lt"/>
              </a:rPr>
              <a:t>If your student is interested in attending Loyola Chicago and you are interested in utilizing our internal tuition benefit program, this is NOT that process. Please visit our HR website for steps needed to receive the tuition benefit at Loyola University Chicago: </a:t>
            </a:r>
            <a:r>
              <a:rPr lang="en-US" sz="2600" i="1" dirty="0">
                <a:latin typeface="+mn-lt"/>
                <a:hlinkClick r:id="rId2"/>
              </a:rPr>
              <a:t>Tuition Benefit | Human Resources: Loyola University Chicago</a:t>
            </a:r>
            <a:endParaRPr lang="en-US" sz="2600" i="1" dirty="0">
              <a:latin typeface="+mn-lt"/>
            </a:endParaRPr>
          </a:p>
        </p:txBody>
      </p:sp>
      <p:sp>
        <p:nvSpPr>
          <p:cNvPr id="3" name="Title 2">
            <a:extLst>
              <a:ext uri="{FF2B5EF4-FFF2-40B4-BE49-F238E27FC236}">
                <a16:creationId xmlns:a16="http://schemas.microsoft.com/office/drawing/2014/main" id="{05EC4952-C570-2B3E-887A-8D07567A8BF2}"/>
              </a:ext>
            </a:extLst>
          </p:cNvPr>
          <p:cNvSpPr>
            <a:spLocks noGrp="1"/>
          </p:cNvSpPr>
          <p:nvPr>
            <p:ph type="title"/>
          </p:nvPr>
        </p:nvSpPr>
        <p:spPr>
          <a:xfrm>
            <a:off x="737595" y="502485"/>
            <a:ext cx="7972378" cy="1143000"/>
          </a:xfrm>
        </p:spPr>
        <p:txBody>
          <a:bodyPr/>
          <a:lstStyle/>
          <a:p>
            <a:r>
              <a:rPr lang="en-US" dirty="0">
                <a:latin typeface="+mn-lt"/>
              </a:rPr>
              <a:t>Application process overview</a:t>
            </a:r>
          </a:p>
        </p:txBody>
      </p:sp>
    </p:spTree>
    <p:extLst>
      <p:ext uri="{BB962C8B-B14F-4D97-AF65-F5344CB8AC3E}">
        <p14:creationId xmlns:p14="http://schemas.microsoft.com/office/powerpoint/2010/main" val="4091058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application&#10;&#10;AI-generated content may be incorrect.">
            <a:extLst>
              <a:ext uri="{FF2B5EF4-FFF2-40B4-BE49-F238E27FC236}">
                <a16:creationId xmlns:a16="http://schemas.microsoft.com/office/drawing/2014/main" id="{AAB51F79-31B2-6998-89CA-1D44ABB320AE}"/>
              </a:ext>
            </a:extLst>
          </p:cNvPr>
          <p:cNvPicPr>
            <a:picLocks noGrp="1" noChangeAspect="1"/>
          </p:cNvPicPr>
          <p:nvPr>
            <p:ph idx="1"/>
          </p:nvPr>
        </p:nvPicPr>
        <p:blipFill>
          <a:blip r:embed="rId2"/>
          <a:stretch>
            <a:fillRect/>
          </a:stretch>
        </p:blipFill>
        <p:spPr>
          <a:xfrm>
            <a:off x="254522" y="1523634"/>
            <a:ext cx="2378819" cy="4523701"/>
          </a:xfrm>
          <a:prstGeom prst="rect">
            <a:avLst/>
          </a:prstGeom>
        </p:spPr>
      </p:pic>
      <p:sp>
        <p:nvSpPr>
          <p:cNvPr id="3" name="Title 2">
            <a:extLst>
              <a:ext uri="{FF2B5EF4-FFF2-40B4-BE49-F238E27FC236}">
                <a16:creationId xmlns:a16="http://schemas.microsoft.com/office/drawing/2014/main" id="{44ED48F4-6C8D-D89C-0808-A2D2B92A93A9}"/>
              </a:ext>
            </a:extLst>
          </p:cNvPr>
          <p:cNvSpPr>
            <a:spLocks noGrp="1"/>
          </p:cNvSpPr>
          <p:nvPr>
            <p:ph type="title"/>
          </p:nvPr>
        </p:nvSpPr>
        <p:spPr>
          <a:xfrm>
            <a:off x="610846" y="380634"/>
            <a:ext cx="7972378" cy="1143000"/>
          </a:xfrm>
        </p:spPr>
        <p:txBody>
          <a:bodyPr/>
          <a:lstStyle/>
          <a:p>
            <a:r>
              <a:rPr lang="en-US" dirty="0">
                <a:latin typeface="+mn-lt"/>
              </a:rPr>
              <a:t>Application process: Step 1</a:t>
            </a:r>
          </a:p>
        </p:txBody>
      </p:sp>
      <p:sp>
        <p:nvSpPr>
          <p:cNvPr id="7" name="Content Placeholder 1">
            <a:extLst>
              <a:ext uri="{FF2B5EF4-FFF2-40B4-BE49-F238E27FC236}">
                <a16:creationId xmlns:a16="http://schemas.microsoft.com/office/drawing/2014/main" id="{449906FC-86BE-12F8-010B-83606A57EAAC}"/>
              </a:ext>
            </a:extLst>
          </p:cNvPr>
          <p:cNvSpPr txBox="1">
            <a:spLocks/>
          </p:cNvSpPr>
          <p:nvPr/>
        </p:nvSpPr>
        <p:spPr>
          <a:xfrm>
            <a:off x="2630801" y="1523634"/>
            <a:ext cx="5952424" cy="4602529"/>
          </a:xfrm>
          <a:prstGeom prst="rect">
            <a:avLst/>
          </a:prstGeom>
        </p:spPr>
        <p:txBody>
          <a:bodyPr vert="horz" lIns="91440" tIns="45720" rIns="91440" bIns="45720" rtlCol="0" anchor="t">
            <a:norm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kern="1200">
                <a:solidFill>
                  <a:schemeClr val="tx1"/>
                </a:solidFill>
                <a:latin typeface="Myriad Pro" pitchFamily="34" charset="0"/>
                <a:ea typeface="+mn-ea"/>
                <a:cs typeface="Myriad Pro"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mn-lt"/>
              </a:rPr>
              <a:t>Create a TE account at </a:t>
            </a:r>
            <a:r>
              <a:rPr lang="en-US" dirty="0">
                <a:latin typeface="+mn-lt"/>
                <a:hlinkClick r:id="rId3"/>
              </a:rPr>
              <a:t>Tuition Exchange</a:t>
            </a:r>
            <a:endParaRPr lang="en-US" dirty="0">
              <a:latin typeface="+mn-lt"/>
            </a:endParaRPr>
          </a:p>
          <a:p>
            <a:r>
              <a:rPr lang="en-US" dirty="0">
                <a:latin typeface="+mn-lt"/>
              </a:rPr>
              <a:t>The TE Account is all about </a:t>
            </a:r>
            <a:r>
              <a:rPr lang="en-US" b="1" dirty="0">
                <a:latin typeface="+mn-lt"/>
              </a:rPr>
              <a:t>the student. </a:t>
            </a:r>
            <a:r>
              <a:rPr lang="en-US" dirty="0">
                <a:latin typeface="+mn-lt"/>
              </a:rPr>
              <a:t>Do NOT create an account as the employee</a:t>
            </a:r>
          </a:p>
          <a:p>
            <a:r>
              <a:rPr lang="en-US" dirty="0">
                <a:latin typeface="+mn-lt"/>
              </a:rPr>
              <a:t>The student should have an email account besides their high school email address</a:t>
            </a:r>
          </a:p>
        </p:txBody>
      </p:sp>
    </p:spTree>
    <p:extLst>
      <p:ext uri="{BB962C8B-B14F-4D97-AF65-F5344CB8AC3E}">
        <p14:creationId xmlns:p14="http://schemas.microsoft.com/office/powerpoint/2010/main" val="200848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ED48F4-6C8D-D89C-0808-A2D2B92A93A9}"/>
              </a:ext>
            </a:extLst>
          </p:cNvPr>
          <p:cNvSpPr>
            <a:spLocks noGrp="1"/>
          </p:cNvSpPr>
          <p:nvPr>
            <p:ph type="title"/>
          </p:nvPr>
        </p:nvSpPr>
        <p:spPr>
          <a:xfrm>
            <a:off x="610846" y="380634"/>
            <a:ext cx="7972378" cy="1143000"/>
          </a:xfrm>
        </p:spPr>
        <p:txBody>
          <a:bodyPr/>
          <a:lstStyle/>
          <a:p>
            <a:r>
              <a:rPr lang="en-US" dirty="0">
                <a:latin typeface="+mn-lt"/>
              </a:rPr>
              <a:t>Application process: Step 2</a:t>
            </a:r>
          </a:p>
        </p:txBody>
      </p:sp>
      <p:sp>
        <p:nvSpPr>
          <p:cNvPr id="7" name="Content Placeholder 1">
            <a:extLst>
              <a:ext uri="{FF2B5EF4-FFF2-40B4-BE49-F238E27FC236}">
                <a16:creationId xmlns:a16="http://schemas.microsoft.com/office/drawing/2014/main" id="{449906FC-86BE-12F8-010B-83606A57EAAC}"/>
              </a:ext>
            </a:extLst>
          </p:cNvPr>
          <p:cNvSpPr txBox="1">
            <a:spLocks/>
          </p:cNvSpPr>
          <p:nvPr/>
        </p:nvSpPr>
        <p:spPr>
          <a:xfrm>
            <a:off x="132044" y="1666304"/>
            <a:ext cx="4956004" cy="4602529"/>
          </a:xfrm>
          <a:prstGeom prst="rect">
            <a:avLst/>
          </a:prstGeom>
        </p:spPr>
        <p:txBody>
          <a:bodyPr vert="horz" lIns="91440" tIns="45720" rIns="91440" bIns="45720" rtlCol="0" anchor="t">
            <a:normAutofit/>
          </a:bodyPr>
          <a:lstStyle>
            <a:lvl1pPr marL="457200" marR="0" indent="-457200" algn="l" defTabSz="457200" rtl="0" eaLnBrk="1" fontAlgn="auto" latinLnBrk="0" hangingPunct="1">
              <a:lnSpc>
                <a:spcPct val="100000"/>
              </a:lnSpc>
              <a:spcBef>
                <a:spcPct val="20000"/>
              </a:spcBef>
              <a:spcAft>
                <a:spcPts val="0"/>
              </a:spcAft>
              <a:buClrTx/>
              <a:buSzTx/>
              <a:buFont typeface="Arial"/>
              <a:buChar char="•"/>
              <a:tabLst/>
              <a:defRPr sz="3200" kern="1200">
                <a:solidFill>
                  <a:schemeClr val="tx1"/>
                </a:solidFill>
                <a:latin typeface="Myriad Pro" pitchFamily="34" charset="0"/>
                <a:ea typeface="+mn-ea"/>
                <a:cs typeface="Myriad Pro"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latin typeface="+mn-lt"/>
              </a:rPr>
              <a:t>Have the student log in to their account to complete the EZ-Application: </a:t>
            </a:r>
            <a:r>
              <a:rPr lang="en-US" dirty="0">
                <a:latin typeface="+mn-lt"/>
                <a:hlinkClick r:id="rId2"/>
              </a:rPr>
              <a:t>Tuition Exchange</a:t>
            </a:r>
            <a:endParaRPr lang="en-US" dirty="0">
              <a:latin typeface="+mn-lt"/>
            </a:endParaRPr>
          </a:p>
        </p:txBody>
      </p:sp>
      <p:pic>
        <p:nvPicPr>
          <p:cNvPr id="6" name="Picture 5">
            <a:extLst>
              <a:ext uri="{FF2B5EF4-FFF2-40B4-BE49-F238E27FC236}">
                <a16:creationId xmlns:a16="http://schemas.microsoft.com/office/drawing/2014/main" id="{18A76BE7-ABB5-B459-299A-AB1D0808AE13}"/>
              </a:ext>
            </a:extLst>
          </p:cNvPr>
          <p:cNvPicPr>
            <a:picLocks noChangeAspect="1"/>
          </p:cNvPicPr>
          <p:nvPr/>
        </p:nvPicPr>
        <p:blipFill>
          <a:blip r:embed="rId3"/>
          <a:stretch>
            <a:fillRect/>
          </a:stretch>
        </p:blipFill>
        <p:spPr>
          <a:xfrm>
            <a:off x="5088048" y="1437489"/>
            <a:ext cx="4055952" cy="4689465"/>
          </a:xfrm>
          <a:prstGeom prst="rect">
            <a:avLst/>
          </a:prstGeom>
        </p:spPr>
      </p:pic>
    </p:spTree>
    <p:extLst>
      <p:ext uri="{BB962C8B-B14F-4D97-AF65-F5344CB8AC3E}">
        <p14:creationId xmlns:p14="http://schemas.microsoft.com/office/powerpoint/2010/main" val="321216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9B3501-6CF6-DC3C-0866-5007319210F1}"/>
              </a:ext>
            </a:extLst>
          </p:cNvPr>
          <p:cNvSpPr>
            <a:spLocks noGrp="1"/>
          </p:cNvSpPr>
          <p:nvPr>
            <p:ph type="title"/>
          </p:nvPr>
        </p:nvSpPr>
        <p:spPr>
          <a:xfrm>
            <a:off x="479448" y="276148"/>
            <a:ext cx="7972378" cy="1143000"/>
          </a:xfrm>
        </p:spPr>
        <p:txBody>
          <a:bodyPr/>
          <a:lstStyle/>
          <a:p>
            <a:r>
              <a:rPr lang="en-US" dirty="0">
                <a:latin typeface="+mn-lt"/>
              </a:rPr>
              <a:t>EZ-application</a:t>
            </a:r>
          </a:p>
        </p:txBody>
      </p:sp>
      <p:pic>
        <p:nvPicPr>
          <p:cNvPr id="4" name="Picture 3">
            <a:extLst>
              <a:ext uri="{FF2B5EF4-FFF2-40B4-BE49-F238E27FC236}">
                <a16:creationId xmlns:a16="http://schemas.microsoft.com/office/drawing/2014/main" id="{D3F51230-202F-B4FE-E4E0-92F1F7C37E35}"/>
              </a:ext>
            </a:extLst>
          </p:cNvPr>
          <p:cNvPicPr>
            <a:picLocks noChangeAspect="1"/>
          </p:cNvPicPr>
          <p:nvPr/>
        </p:nvPicPr>
        <p:blipFill>
          <a:blip r:embed="rId2"/>
          <a:stretch>
            <a:fillRect/>
          </a:stretch>
        </p:blipFill>
        <p:spPr>
          <a:xfrm>
            <a:off x="132588" y="1186482"/>
            <a:ext cx="8878824" cy="5516070"/>
          </a:xfrm>
          <a:prstGeom prst="rect">
            <a:avLst/>
          </a:prstGeom>
        </p:spPr>
      </p:pic>
      <p:sp>
        <p:nvSpPr>
          <p:cNvPr id="5" name="TextBox 4">
            <a:extLst>
              <a:ext uri="{FF2B5EF4-FFF2-40B4-BE49-F238E27FC236}">
                <a16:creationId xmlns:a16="http://schemas.microsoft.com/office/drawing/2014/main" id="{557012FA-1DBC-2686-C870-D016118B2861}"/>
              </a:ext>
            </a:extLst>
          </p:cNvPr>
          <p:cNvSpPr txBox="1"/>
          <p:nvPr/>
        </p:nvSpPr>
        <p:spPr>
          <a:xfrm>
            <a:off x="4572000" y="1753862"/>
            <a:ext cx="3760954" cy="338554"/>
          </a:xfrm>
          <a:prstGeom prst="rect">
            <a:avLst/>
          </a:prstGeom>
          <a:noFill/>
        </p:spPr>
        <p:txBody>
          <a:bodyPr wrap="square" rtlCol="0">
            <a:spAutoFit/>
          </a:bodyPr>
          <a:lstStyle/>
          <a:p>
            <a:r>
              <a:rPr lang="en-US" sz="1600" dirty="0">
                <a:solidFill>
                  <a:srgbClr val="FF0000"/>
                </a:solidFill>
              </a:rPr>
              <a:t>Select the 2027-2028 Academic Year</a:t>
            </a:r>
          </a:p>
        </p:txBody>
      </p:sp>
      <p:sp>
        <p:nvSpPr>
          <p:cNvPr id="6" name="TextBox 5">
            <a:extLst>
              <a:ext uri="{FF2B5EF4-FFF2-40B4-BE49-F238E27FC236}">
                <a16:creationId xmlns:a16="http://schemas.microsoft.com/office/drawing/2014/main" id="{91AAD9AC-E263-0785-FFA3-A473205F03E2}"/>
              </a:ext>
            </a:extLst>
          </p:cNvPr>
          <p:cNvSpPr txBox="1"/>
          <p:nvPr/>
        </p:nvSpPr>
        <p:spPr>
          <a:xfrm>
            <a:off x="4654296" y="2469374"/>
            <a:ext cx="4133088" cy="338554"/>
          </a:xfrm>
          <a:prstGeom prst="rect">
            <a:avLst/>
          </a:prstGeom>
          <a:noFill/>
        </p:spPr>
        <p:txBody>
          <a:bodyPr wrap="square" rtlCol="0">
            <a:spAutoFit/>
          </a:bodyPr>
          <a:lstStyle/>
          <a:p>
            <a:r>
              <a:rPr lang="en-US" sz="1600" dirty="0">
                <a:solidFill>
                  <a:srgbClr val="FF0000"/>
                </a:solidFill>
              </a:rPr>
              <a:t>The Student must complete each field</a:t>
            </a:r>
          </a:p>
        </p:txBody>
      </p:sp>
      <p:sp>
        <p:nvSpPr>
          <p:cNvPr id="7" name="TextBox 6">
            <a:extLst>
              <a:ext uri="{FF2B5EF4-FFF2-40B4-BE49-F238E27FC236}">
                <a16:creationId xmlns:a16="http://schemas.microsoft.com/office/drawing/2014/main" id="{A76D43DD-684D-7643-19A5-77BBF1F920C0}"/>
              </a:ext>
            </a:extLst>
          </p:cNvPr>
          <p:cNvSpPr txBox="1"/>
          <p:nvPr/>
        </p:nvSpPr>
        <p:spPr>
          <a:xfrm>
            <a:off x="4142232" y="3696129"/>
            <a:ext cx="4309594" cy="584775"/>
          </a:xfrm>
          <a:prstGeom prst="rect">
            <a:avLst/>
          </a:prstGeom>
          <a:noFill/>
        </p:spPr>
        <p:txBody>
          <a:bodyPr wrap="square" rtlCol="0">
            <a:spAutoFit/>
          </a:bodyPr>
          <a:lstStyle/>
          <a:p>
            <a:r>
              <a:rPr lang="en-US" sz="1600" dirty="0">
                <a:solidFill>
                  <a:srgbClr val="FF0000"/>
                </a:solidFill>
              </a:rPr>
              <a:t>The Student much select ‘Dependent of a college/university employee’</a:t>
            </a:r>
          </a:p>
        </p:txBody>
      </p:sp>
      <p:sp>
        <p:nvSpPr>
          <p:cNvPr id="8" name="TextBox 7">
            <a:extLst>
              <a:ext uri="{FF2B5EF4-FFF2-40B4-BE49-F238E27FC236}">
                <a16:creationId xmlns:a16="http://schemas.microsoft.com/office/drawing/2014/main" id="{91462070-B2EF-0D43-A36F-7716815E6F5B}"/>
              </a:ext>
            </a:extLst>
          </p:cNvPr>
          <p:cNvSpPr txBox="1"/>
          <p:nvPr/>
        </p:nvSpPr>
        <p:spPr>
          <a:xfrm>
            <a:off x="4654296" y="4507992"/>
            <a:ext cx="4357116" cy="307777"/>
          </a:xfrm>
          <a:prstGeom prst="rect">
            <a:avLst/>
          </a:prstGeom>
          <a:noFill/>
        </p:spPr>
        <p:txBody>
          <a:bodyPr wrap="square" rtlCol="0">
            <a:spAutoFit/>
          </a:bodyPr>
          <a:lstStyle/>
          <a:p>
            <a:r>
              <a:rPr lang="en-US" sz="1400" dirty="0">
                <a:solidFill>
                  <a:srgbClr val="FF0000"/>
                </a:solidFill>
              </a:rPr>
              <a:t>Complete all fields with the employee’s information</a:t>
            </a:r>
          </a:p>
        </p:txBody>
      </p:sp>
      <p:sp>
        <p:nvSpPr>
          <p:cNvPr id="9" name="TextBox 8">
            <a:extLst>
              <a:ext uri="{FF2B5EF4-FFF2-40B4-BE49-F238E27FC236}">
                <a16:creationId xmlns:a16="http://schemas.microsoft.com/office/drawing/2014/main" id="{B112C848-86A4-901C-9763-E37EAE5608EB}"/>
              </a:ext>
            </a:extLst>
          </p:cNvPr>
          <p:cNvSpPr txBox="1"/>
          <p:nvPr/>
        </p:nvSpPr>
        <p:spPr>
          <a:xfrm>
            <a:off x="886968" y="5413926"/>
            <a:ext cx="7445986" cy="338554"/>
          </a:xfrm>
          <a:prstGeom prst="rect">
            <a:avLst/>
          </a:prstGeom>
          <a:noFill/>
        </p:spPr>
        <p:txBody>
          <a:bodyPr wrap="square" rtlCol="0">
            <a:spAutoFit/>
          </a:bodyPr>
          <a:lstStyle/>
          <a:p>
            <a:r>
              <a:rPr lang="en-US" sz="1600" dirty="0">
                <a:solidFill>
                  <a:srgbClr val="FF0000"/>
                </a:solidFill>
              </a:rPr>
              <a:t>Select the institutions the student is interested in applying for FACHEX/TE</a:t>
            </a:r>
          </a:p>
        </p:txBody>
      </p:sp>
    </p:spTree>
    <p:extLst>
      <p:ext uri="{BB962C8B-B14F-4D97-AF65-F5344CB8AC3E}">
        <p14:creationId xmlns:p14="http://schemas.microsoft.com/office/powerpoint/2010/main" val="2003724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076995-949C-17E3-0A30-F367652ACD82}"/>
              </a:ext>
            </a:extLst>
          </p:cNvPr>
          <p:cNvSpPr>
            <a:spLocks noGrp="1"/>
          </p:cNvSpPr>
          <p:nvPr>
            <p:ph idx="1"/>
          </p:nvPr>
        </p:nvSpPr>
        <p:spPr>
          <a:xfrm>
            <a:off x="585809" y="2007623"/>
            <a:ext cx="7972380" cy="3213193"/>
          </a:xfrm>
        </p:spPr>
        <p:txBody>
          <a:bodyPr>
            <a:normAutofit fontScale="85000" lnSpcReduction="10000"/>
          </a:bodyPr>
          <a:lstStyle/>
          <a:p>
            <a:r>
              <a:rPr lang="en-US" dirty="0">
                <a:latin typeface="+mn-lt"/>
              </a:rPr>
              <a:t>Once the TE EZ-Application is completed and submitted, it will be sent to Loyola Chicago’s TE liaison for review and approval.</a:t>
            </a:r>
          </a:p>
          <a:p>
            <a:r>
              <a:rPr lang="en-US" dirty="0">
                <a:latin typeface="+mn-lt"/>
              </a:rPr>
              <a:t>Once EZ-Application is approved an email will automatically be generated to the selected schools.</a:t>
            </a:r>
          </a:p>
          <a:p>
            <a:r>
              <a:rPr lang="en-US" dirty="0">
                <a:latin typeface="+mn-lt"/>
              </a:rPr>
              <a:t>There are no additional steps you need to take with Loyola Chicago once the EZ-Application is submitted.</a:t>
            </a:r>
          </a:p>
        </p:txBody>
      </p:sp>
      <p:sp>
        <p:nvSpPr>
          <p:cNvPr id="3" name="Title 2">
            <a:extLst>
              <a:ext uri="{FF2B5EF4-FFF2-40B4-BE49-F238E27FC236}">
                <a16:creationId xmlns:a16="http://schemas.microsoft.com/office/drawing/2014/main" id="{5C2C25BA-C165-B0EE-0842-DCAC1D862179}"/>
              </a:ext>
            </a:extLst>
          </p:cNvPr>
          <p:cNvSpPr>
            <a:spLocks noGrp="1"/>
          </p:cNvSpPr>
          <p:nvPr>
            <p:ph type="title"/>
          </p:nvPr>
        </p:nvSpPr>
        <p:spPr>
          <a:xfrm>
            <a:off x="585811" y="439111"/>
            <a:ext cx="7972378" cy="1143000"/>
          </a:xfrm>
        </p:spPr>
        <p:txBody>
          <a:bodyPr>
            <a:normAutofit fontScale="90000"/>
          </a:bodyPr>
          <a:lstStyle/>
          <a:p>
            <a:r>
              <a:rPr lang="en-US" dirty="0">
                <a:latin typeface="+mn-lt"/>
              </a:rPr>
              <a:t>What Happens when the student submits their </a:t>
            </a:r>
            <a:r>
              <a:rPr lang="en-US" dirty="0" err="1">
                <a:latin typeface="+mn-lt"/>
              </a:rPr>
              <a:t>te</a:t>
            </a:r>
            <a:r>
              <a:rPr lang="en-US" dirty="0">
                <a:latin typeface="+mn-lt"/>
              </a:rPr>
              <a:t> EZ-application?</a:t>
            </a:r>
          </a:p>
        </p:txBody>
      </p:sp>
    </p:spTree>
    <p:extLst>
      <p:ext uri="{BB962C8B-B14F-4D97-AF65-F5344CB8AC3E}">
        <p14:creationId xmlns:p14="http://schemas.microsoft.com/office/powerpoint/2010/main" val="3080511584"/>
      </p:ext>
    </p:extLst>
  </p:cSld>
  <p:clrMapOvr>
    <a:masterClrMapping/>
  </p:clrMapOvr>
</p:sld>
</file>

<file path=ppt/theme/theme1.xml><?xml version="1.0" encoding="utf-8"?>
<a:theme xmlns:a="http://schemas.openxmlformats.org/drawingml/2006/main" name="_powerPointMaster_university_myriadMin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powerPoint_university_minionMyriad</Template>
  <TotalTime>81</TotalTime>
  <Words>1151</Words>
  <Application>Microsoft Office PowerPoint</Application>
  <PresentationFormat>On-screen Show (4:3)</PresentationFormat>
  <Paragraphs>76</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Calibri</vt:lpstr>
      <vt:lpstr>Minion Pro</vt:lpstr>
      <vt:lpstr>Myriad Pro</vt:lpstr>
      <vt:lpstr>Arial</vt:lpstr>
      <vt:lpstr>_powerPointMaster_university_myriadMinion</vt:lpstr>
      <vt:lpstr>Loyola University Chicago</vt:lpstr>
      <vt:lpstr>FACHEX</vt:lpstr>
      <vt:lpstr>Tuition exchange program (TEP)</vt:lpstr>
      <vt:lpstr>Eligibility for Loyola faculty and staff dependents</vt:lpstr>
      <vt:lpstr>Application process overview</vt:lpstr>
      <vt:lpstr>Application process: Step 1</vt:lpstr>
      <vt:lpstr>Application process: Step 2</vt:lpstr>
      <vt:lpstr>EZ-application</vt:lpstr>
      <vt:lpstr>What Happens when the student submits their te EZ-application?</vt:lpstr>
      <vt:lpstr>Selection and availability of awards</vt:lpstr>
      <vt:lpstr>Other important information</vt:lpstr>
      <vt:lpstr>Loyola Tuition Benefit</vt:lpstr>
      <vt:lpstr>Commonly Asked questions</vt:lpstr>
      <vt:lpstr>Does my student need to apply and/or be accepted before they can complete the TE EZ-application?</vt:lpstr>
      <vt:lpstr>What criteria does an institution consider when awarding FACHEX/TEP?</vt:lpstr>
      <vt:lpstr>Are these awards competitive?</vt:lpstr>
      <vt:lpstr>Do I need to complete the FAFSA?</vt:lpstr>
      <vt:lpstr>Is there a limit on how many institutions I can select?</vt:lpstr>
      <vt:lpstr>How much does the FACHEX or TEP award cover?</vt:lpstr>
      <vt:lpstr>What happens if I do not receive a FACHEX/TEP award offer?</vt:lpstr>
      <vt:lpstr>reminders and recommendations</vt:lpstr>
      <vt:lpstr>Who is Loyola’s FACHEX/TEP Liaison?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Friar, Tobyn</dc:creator>
  <cp:lastModifiedBy>Friar, Tobyn</cp:lastModifiedBy>
  <cp:revision>28</cp:revision>
  <dcterms:created xsi:type="dcterms:W3CDTF">2014-10-20T16:32:03Z</dcterms:created>
  <dcterms:modified xsi:type="dcterms:W3CDTF">2026-07-22T16:16:14Z</dcterms:modified>
</cp:coreProperties>
</file>